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Nunito"/>
      <p:regular r:id="rId24"/>
      <p:bold r:id="rId25"/>
      <p:italic r:id="rId26"/>
      <p:boldItalic r:id="rId27"/>
    </p:embeddedFont>
    <p:embeddedFont>
      <p:font typeface="Maven Pro"/>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MavenPro-regular.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e449ae736e_0_18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e449ae736e_0_18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e449ae736e_0_1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e449ae736e_0_1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e449ae736e_0_1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e449ae736e_0_1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e449ae736e_0_2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e449ae736e_0_2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e449ae736e_0_2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e449ae736e_0_2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e449ae736e_0_2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e449ae736e_0_2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e449ae736e_0_2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e449ae736e_0_2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e449ae736e_0_2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e449ae736e_0_2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e449ae736e_0_2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e449ae736e_0_2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e449ae736e_0_2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e449ae736e_0_2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e449ae736e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e449ae736e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e449ae736e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e449ae736e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e449ae736e_0_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e449ae736e_0_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e449ae736e_0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e449ae736e_0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e449ae736e_0_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e449ae736e_0_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e449ae736e_0_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e449ae736e_0_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e449ae736e_0_1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e449ae736e_0_1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b="1" lang="en" sz="3700"/>
              <a:t>Advanced Crime Detection and Punishment Reward Prediction</a:t>
            </a:r>
            <a:endParaRPr b="1" sz="3700"/>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38" name="Google Shape;338;p22"/>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39" name="Google Shape;339;p22"/>
          <p:cNvPicPr preferRelativeResize="0"/>
          <p:nvPr/>
        </p:nvPicPr>
        <p:blipFill>
          <a:blip r:embed="rId3">
            <a:alphaModFix/>
          </a:blip>
          <a:stretch>
            <a:fillRect/>
          </a:stretch>
        </p:blipFill>
        <p:spPr>
          <a:xfrm>
            <a:off x="687474" y="0"/>
            <a:ext cx="7769052"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23"/>
          <p:cNvSpPr txBox="1"/>
          <p:nvPr>
            <p:ph type="title"/>
          </p:nvPr>
        </p:nvSpPr>
        <p:spPr>
          <a:xfrm>
            <a:off x="95400" y="1371350"/>
            <a:ext cx="7541400" cy="2150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800"/>
              <a:t>Innovation </a:t>
            </a:r>
            <a:endParaRPr sz="3800"/>
          </a:p>
          <a:p>
            <a:pPr indent="0" lvl="0" marL="0" rtl="0" algn="l">
              <a:spcBef>
                <a:spcPts val="0"/>
              </a:spcBef>
              <a:spcAft>
                <a:spcPts val="0"/>
              </a:spcAft>
              <a:buNone/>
            </a:pPr>
            <a:r>
              <a:rPr lang="en" sz="3800"/>
              <a:t>and </a:t>
            </a:r>
            <a:endParaRPr sz="3800"/>
          </a:p>
          <a:p>
            <a:pPr indent="0" lvl="0" marL="0" rtl="0" algn="l">
              <a:spcBef>
                <a:spcPts val="0"/>
              </a:spcBef>
              <a:spcAft>
                <a:spcPts val="0"/>
              </a:spcAft>
              <a:buNone/>
            </a:pPr>
            <a:r>
              <a:rPr lang="en" sz="3800"/>
              <a:t>Originality</a:t>
            </a:r>
            <a:endParaRPr sz="3800"/>
          </a:p>
        </p:txBody>
      </p:sp>
      <p:sp>
        <p:nvSpPr>
          <p:cNvPr id="345" name="Google Shape;345;p23"/>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46" name="Google Shape;346;p23"/>
          <p:cNvPicPr preferRelativeResize="0"/>
          <p:nvPr/>
        </p:nvPicPr>
        <p:blipFill>
          <a:blip r:embed="rId3">
            <a:alphaModFix/>
          </a:blip>
          <a:stretch>
            <a:fillRect/>
          </a:stretch>
        </p:blipFill>
        <p:spPr>
          <a:xfrm>
            <a:off x="4000500" y="0"/>
            <a:ext cx="514350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24"/>
          <p:cNvSpPr txBox="1"/>
          <p:nvPr>
            <p:ph type="title"/>
          </p:nvPr>
        </p:nvSpPr>
        <p:spPr>
          <a:xfrm>
            <a:off x="96425" y="169865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820"/>
              <a:t>Relevance to </a:t>
            </a:r>
            <a:endParaRPr sz="3820"/>
          </a:p>
          <a:p>
            <a:pPr indent="0" lvl="0" marL="0" rtl="0" algn="l">
              <a:spcBef>
                <a:spcPts val="0"/>
              </a:spcBef>
              <a:spcAft>
                <a:spcPts val="0"/>
              </a:spcAft>
              <a:buSzPts val="990"/>
              <a:buNone/>
            </a:pPr>
            <a:r>
              <a:rPr lang="en" sz="3820"/>
              <a:t>Current Issues</a:t>
            </a:r>
            <a:endParaRPr sz="3820"/>
          </a:p>
        </p:txBody>
      </p:sp>
      <p:sp>
        <p:nvSpPr>
          <p:cNvPr id="352" name="Google Shape;352;p2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53" name="Google Shape;353;p24"/>
          <p:cNvPicPr preferRelativeResize="0"/>
          <p:nvPr/>
        </p:nvPicPr>
        <p:blipFill>
          <a:blip r:embed="rId3">
            <a:alphaModFix/>
          </a:blip>
          <a:stretch>
            <a:fillRect/>
          </a:stretch>
        </p:blipFill>
        <p:spPr>
          <a:xfrm>
            <a:off x="4012725" y="0"/>
            <a:ext cx="5131274"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25"/>
          <p:cNvSpPr txBox="1"/>
          <p:nvPr>
            <p:ph type="title"/>
          </p:nvPr>
        </p:nvSpPr>
        <p:spPr>
          <a:xfrm>
            <a:off x="56150" y="2181625"/>
            <a:ext cx="7030500" cy="65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Technical </a:t>
            </a:r>
            <a:endParaRPr sz="3800"/>
          </a:p>
          <a:p>
            <a:pPr indent="0" lvl="0" marL="0" rtl="0" algn="l">
              <a:spcBef>
                <a:spcPts val="0"/>
              </a:spcBef>
              <a:spcAft>
                <a:spcPts val="0"/>
              </a:spcAft>
              <a:buNone/>
            </a:pPr>
            <a:r>
              <a:rPr lang="en" sz="3800"/>
              <a:t>Merit</a:t>
            </a:r>
            <a:endParaRPr sz="3800"/>
          </a:p>
        </p:txBody>
      </p:sp>
      <p:sp>
        <p:nvSpPr>
          <p:cNvPr id="359" name="Google Shape;359;p2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60" name="Google Shape;360;p25"/>
          <p:cNvPicPr preferRelativeResize="0"/>
          <p:nvPr/>
        </p:nvPicPr>
        <p:blipFill>
          <a:blip r:embed="rId3">
            <a:alphaModFix/>
          </a:blip>
          <a:stretch>
            <a:fillRect/>
          </a:stretch>
        </p:blipFill>
        <p:spPr>
          <a:xfrm>
            <a:off x="3690750" y="0"/>
            <a:ext cx="545325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6"/>
          <p:cNvSpPr txBox="1"/>
          <p:nvPr>
            <p:ph type="title"/>
          </p:nvPr>
        </p:nvSpPr>
        <p:spPr>
          <a:xfrm>
            <a:off x="0" y="165840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Comprehensive </a:t>
            </a:r>
            <a:endParaRPr sz="3800"/>
          </a:p>
          <a:p>
            <a:pPr indent="0" lvl="0" marL="0" rtl="0" algn="l">
              <a:spcBef>
                <a:spcPts val="0"/>
              </a:spcBef>
              <a:spcAft>
                <a:spcPts val="0"/>
              </a:spcAft>
              <a:buNone/>
            </a:pPr>
            <a:r>
              <a:rPr lang="en" sz="3800"/>
              <a:t>Background </a:t>
            </a:r>
            <a:endParaRPr sz="3800"/>
          </a:p>
          <a:p>
            <a:pPr indent="0" lvl="0" marL="0" rtl="0" algn="l">
              <a:spcBef>
                <a:spcPts val="0"/>
              </a:spcBef>
              <a:spcAft>
                <a:spcPts val="0"/>
              </a:spcAft>
              <a:buNone/>
            </a:pPr>
            <a:r>
              <a:rPr lang="en" sz="3800"/>
              <a:t>Research</a:t>
            </a:r>
            <a:endParaRPr sz="3800"/>
          </a:p>
        </p:txBody>
      </p:sp>
      <p:sp>
        <p:nvSpPr>
          <p:cNvPr id="366" name="Google Shape;366;p2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67" name="Google Shape;367;p26"/>
          <p:cNvPicPr preferRelativeResize="0"/>
          <p:nvPr/>
        </p:nvPicPr>
        <p:blipFill>
          <a:blip r:embed="rId3">
            <a:alphaModFix/>
          </a:blip>
          <a:stretch>
            <a:fillRect/>
          </a:stretch>
        </p:blipFill>
        <p:spPr>
          <a:xfrm>
            <a:off x="3981450" y="0"/>
            <a:ext cx="51435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7"/>
          <p:cNvSpPr txBox="1"/>
          <p:nvPr>
            <p:ph type="title"/>
          </p:nvPr>
        </p:nvSpPr>
        <p:spPr>
          <a:xfrm>
            <a:off x="0" y="165622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Future Scope</a:t>
            </a:r>
            <a:endParaRPr sz="3800"/>
          </a:p>
          <a:p>
            <a:pPr indent="0" lvl="0" marL="0" rtl="0" algn="l">
              <a:spcBef>
                <a:spcPts val="0"/>
              </a:spcBef>
              <a:spcAft>
                <a:spcPts val="0"/>
              </a:spcAft>
              <a:buNone/>
            </a:pPr>
            <a:r>
              <a:rPr lang="en" sz="3800"/>
              <a:t>     and </a:t>
            </a:r>
            <a:endParaRPr sz="3800"/>
          </a:p>
          <a:p>
            <a:pPr indent="0" lvl="0" marL="0" rtl="0" algn="l">
              <a:spcBef>
                <a:spcPts val="0"/>
              </a:spcBef>
              <a:spcAft>
                <a:spcPts val="0"/>
              </a:spcAft>
              <a:buNone/>
            </a:pPr>
            <a:r>
              <a:rPr lang="en" sz="3800"/>
              <a:t>Scalability</a:t>
            </a:r>
            <a:endParaRPr sz="3800"/>
          </a:p>
        </p:txBody>
      </p:sp>
      <p:sp>
        <p:nvSpPr>
          <p:cNvPr id="373" name="Google Shape;373;p27"/>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74" name="Google Shape;374;p27"/>
          <p:cNvPicPr preferRelativeResize="0"/>
          <p:nvPr/>
        </p:nvPicPr>
        <p:blipFill>
          <a:blip r:embed="rId3">
            <a:alphaModFix/>
          </a:blip>
          <a:stretch>
            <a:fillRect/>
          </a:stretch>
        </p:blipFill>
        <p:spPr>
          <a:xfrm>
            <a:off x="3877050" y="0"/>
            <a:ext cx="5266949"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80" name="Google Shape;380;p2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86" name="Google Shape;386;p29"/>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92" name="Google Shape;392;p30"/>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b="1"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56175" y="199005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a:t>     </a:t>
            </a:r>
            <a:r>
              <a:rPr lang="en" sz="3600"/>
              <a:t>Objectives</a:t>
            </a:r>
            <a:endParaRPr/>
          </a:p>
        </p:txBody>
      </p:sp>
      <p:sp>
        <p:nvSpPr>
          <p:cNvPr id="284" name="Google Shape;284;p1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85" name="Google Shape;285;p14"/>
          <p:cNvPicPr preferRelativeResize="0"/>
          <p:nvPr/>
        </p:nvPicPr>
        <p:blipFill>
          <a:blip r:embed="rId3">
            <a:alphaModFix/>
          </a:blip>
          <a:stretch>
            <a:fillRect/>
          </a:stretch>
        </p:blipFill>
        <p:spPr>
          <a:xfrm>
            <a:off x="4000498" y="0"/>
            <a:ext cx="51435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363700" y="393750"/>
            <a:ext cx="79728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Are you aware of our Laws?</a:t>
            </a:r>
            <a:endParaRPr b="1"/>
          </a:p>
        </p:txBody>
      </p:sp>
      <p:sp>
        <p:nvSpPr>
          <p:cNvPr id="291" name="Google Shape;291;p15"/>
          <p:cNvSpPr txBox="1"/>
          <p:nvPr>
            <p:ph idx="1" type="body"/>
          </p:nvPr>
        </p:nvSpPr>
        <p:spPr>
          <a:xfrm>
            <a:off x="1297500" y="1567550"/>
            <a:ext cx="25275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2" name="Google Shape;292;p15"/>
          <p:cNvPicPr preferRelativeResize="0"/>
          <p:nvPr/>
        </p:nvPicPr>
        <p:blipFill>
          <a:blip r:embed="rId3">
            <a:alphaModFix/>
          </a:blip>
          <a:stretch>
            <a:fillRect/>
          </a:stretch>
        </p:blipFill>
        <p:spPr>
          <a:xfrm>
            <a:off x="5189525" y="1084800"/>
            <a:ext cx="3685900" cy="33136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6"/>
          <p:cNvSpPr txBox="1"/>
          <p:nvPr>
            <p:ph type="title"/>
          </p:nvPr>
        </p:nvSpPr>
        <p:spPr>
          <a:xfrm>
            <a:off x="0" y="393750"/>
            <a:ext cx="83364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b="1" sz="2500"/>
          </a:p>
          <a:p>
            <a:pPr indent="0" lvl="0" marL="0" rtl="0" algn="l">
              <a:spcBef>
                <a:spcPts val="0"/>
              </a:spcBef>
              <a:spcAft>
                <a:spcPts val="0"/>
              </a:spcAft>
              <a:buNone/>
            </a:pPr>
            <a:r>
              <a:t/>
            </a:r>
            <a:endParaRPr b="1" sz="2500"/>
          </a:p>
          <a:p>
            <a:pPr indent="0" lvl="0" marL="0" rtl="0" algn="l">
              <a:spcBef>
                <a:spcPts val="0"/>
              </a:spcBef>
              <a:spcAft>
                <a:spcPts val="0"/>
              </a:spcAft>
              <a:buNone/>
            </a:pPr>
            <a:r>
              <a:t/>
            </a:r>
            <a:endParaRPr b="1" sz="2500"/>
          </a:p>
          <a:p>
            <a:pPr indent="0" lvl="0" marL="0" rtl="0" algn="l">
              <a:spcBef>
                <a:spcPts val="0"/>
              </a:spcBef>
              <a:spcAft>
                <a:spcPts val="0"/>
              </a:spcAft>
              <a:buNone/>
            </a:pPr>
            <a:r>
              <a:t/>
            </a:r>
            <a:endParaRPr b="1" sz="2500"/>
          </a:p>
          <a:p>
            <a:pPr indent="0" lvl="0" marL="0" rtl="0" algn="l">
              <a:spcBef>
                <a:spcPts val="0"/>
              </a:spcBef>
              <a:spcAft>
                <a:spcPts val="0"/>
              </a:spcAft>
              <a:buNone/>
            </a:pPr>
            <a:r>
              <a:t/>
            </a:r>
            <a:endParaRPr b="1" sz="2500"/>
          </a:p>
          <a:p>
            <a:pPr indent="0" lvl="0" marL="0" rtl="0" algn="l">
              <a:spcBef>
                <a:spcPts val="0"/>
              </a:spcBef>
              <a:spcAft>
                <a:spcPts val="0"/>
              </a:spcAft>
              <a:buNone/>
            </a:pPr>
            <a:r>
              <a:rPr b="1" lang="en" sz="2500"/>
              <a:t>  </a:t>
            </a:r>
            <a:r>
              <a:rPr b="1" lang="en" sz="2500"/>
              <a:t>How many </a:t>
            </a:r>
            <a:r>
              <a:rPr b="1" lang="en" sz="2500"/>
              <a:t>sections</a:t>
            </a:r>
            <a:r>
              <a:rPr b="1" lang="en" sz="2500"/>
              <a:t> are </a:t>
            </a:r>
            <a:endParaRPr b="1" sz="2500"/>
          </a:p>
          <a:p>
            <a:pPr indent="0" lvl="0" marL="0" rtl="0" algn="l">
              <a:spcBef>
                <a:spcPts val="0"/>
              </a:spcBef>
              <a:spcAft>
                <a:spcPts val="0"/>
              </a:spcAft>
              <a:buNone/>
            </a:pPr>
            <a:r>
              <a:rPr b="1" lang="en" sz="2500"/>
              <a:t>  in Indian IPC?</a:t>
            </a:r>
            <a:endParaRPr b="1" sz="2500"/>
          </a:p>
        </p:txBody>
      </p:sp>
      <p:sp>
        <p:nvSpPr>
          <p:cNvPr id="298" name="Google Shape;298;p1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9" name="Google Shape;299;p16"/>
          <p:cNvPicPr preferRelativeResize="0"/>
          <p:nvPr/>
        </p:nvPicPr>
        <p:blipFill>
          <a:blip r:embed="rId3">
            <a:alphaModFix/>
          </a:blip>
          <a:stretch>
            <a:fillRect/>
          </a:stretch>
        </p:blipFill>
        <p:spPr>
          <a:xfrm>
            <a:off x="3981450" y="0"/>
            <a:ext cx="51435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305" name="Google Shape;305;p17"/>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700"/>
              <a:t>Welcome to the Advanced Crime Detection and Predictive Punishment Application presentation. We will explore the cutting-edge technologies and methodologies for crime detection and predictive punishment. This is an innovative application for finding our rights, laws and als we take actions based on others behviour</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18"/>
          <p:cNvSpPr txBox="1"/>
          <p:nvPr>
            <p:ph type="title"/>
          </p:nvPr>
        </p:nvSpPr>
        <p:spPr>
          <a:xfrm>
            <a:off x="1074725" y="393750"/>
            <a:ext cx="72618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Crime Analysis</a:t>
            </a:r>
            <a:endParaRPr b="1"/>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11" name="Google Shape;311;p18"/>
          <p:cNvSpPr txBox="1"/>
          <p:nvPr>
            <p:ph idx="1" type="body"/>
          </p:nvPr>
        </p:nvSpPr>
        <p:spPr>
          <a:xfrm>
            <a:off x="948700" y="1433400"/>
            <a:ext cx="4110300" cy="3332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sz="1500"/>
              <a:t>Utilizing big data and machine learning, our application can analyze complex crime patterns and identify potential hotspots for criminal activities. This enables proactive law enforcement actions. The user can enter the crime as a input. The ML algorithm will process the user input.</a:t>
            </a:r>
            <a:endParaRPr/>
          </a:p>
        </p:txBody>
      </p:sp>
      <p:pic>
        <p:nvPicPr>
          <p:cNvPr id="312" name="Google Shape;312;p18"/>
          <p:cNvPicPr preferRelativeResize="0"/>
          <p:nvPr/>
        </p:nvPicPr>
        <p:blipFill>
          <a:blip r:embed="rId3">
            <a:alphaModFix/>
          </a:blip>
          <a:stretch>
            <a:fillRect/>
          </a:stretch>
        </p:blipFill>
        <p:spPr>
          <a:xfrm>
            <a:off x="5251125" y="1204800"/>
            <a:ext cx="3431400" cy="30101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560"/>
              <a:t>Our application employs sophisticated algorithms to create predictive models for criminal behavior. By analyzing various factors, it can forecast punishment reward with high accuracy.</a:t>
            </a:r>
            <a:endParaRPr sz="1560"/>
          </a:p>
          <a:p>
            <a:pPr indent="0" lvl="0" marL="0" rtl="0" algn="l">
              <a:spcBef>
                <a:spcPts val="0"/>
              </a:spcBef>
              <a:spcAft>
                <a:spcPts val="0"/>
              </a:spcAft>
              <a:buSzPts val="990"/>
              <a:buNone/>
            </a:pPr>
            <a:r>
              <a:t/>
            </a:r>
            <a:endParaRPr sz="1560"/>
          </a:p>
          <a:p>
            <a:pPr indent="0" lvl="0" marL="0" rtl="0" algn="l">
              <a:spcBef>
                <a:spcPts val="0"/>
              </a:spcBef>
              <a:spcAft>
                <a:spcPts val="0"/>
              </a:spcAft>
              <a:buSzPts val="990"/>
              <a:buNone/>
            </a:pPr>
            <a:r>
              <a:t/>
            </a:r>
            <a:endParaRPr sz="1560"/>
          </a:p>
        </p:txBody>
      </p:sp>
      <p:sp>
        <p:nvSpPr>
          <p:cNvPr id="318" name="Google Shape;318;p19"/>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9" name="Google Shape;319;p19"/>
          <p:cNvPicPr preferRelativeResize="0"/>
          <p:nvPr/>
        </p:nvPicPr>
        <p:blipFill>
          <a:blip r:embed="rId3">
            <a:alphaModFix/>
          </a:blip>
          <a:stretch>
            <a:fillRect/>
          </a:stretch>
        </p:blipFill>
        <p:spPr>
          <a:xfrm>
            <a:off x="25" y="1451850"/>
            <a:ext cx="9083750" cy="3691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0"/>
          <p:cNvSpPr txBox="1"/>
          <p:nvPr>
            <p:ph type="title"/>
          </p:nvPr>
        </p:nvSpPr>
        <p:spPr>
          <a:xfrm>
            <a:off x="1297500" y="1077925"/>
            <a:ext cx="7330200" cy="15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Also our application will print the related news based the punishment reward. News will be collected from different source, posted on Internet</a:t>
            </a:r>
            <a:endParaRPr sz="2000"/>
          </a:p>
        </p:txBody>
      </p:sp>
      <p:sp>
        <p:nvSpPr>
          <p:cNvPr id="325" name="Google Shape;325;p20"/>
          <p:cNvSpPr txBox="1"/>
          <p:nvPr>
            <p:ph idx="1" type="body"/>
          </p:nvPr>
        </p:nvSpPr>
        <p:spPr>
          <a:xfrm>
            <a:off x="712500" y="1990050"/>
            <a:ext cx="76218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rPr lang="en"/>
              <a:t>Example:</a:t>
            </a:r>
            <a:endParaRPr/>
          </a:p>
        </p:txBody>
      </p:sp>
      <p:pic>
        <p:nvPicPr>
          <p:cNvPr id="326" name="Google Shape;326;p20"/>
          <p:cNvPicPr preferRelativeResize="0"/>
          <p:nvPr/>
        </p:nvPicPr>
        <p:blipFill>
          <a:blip r:embed="rId3">
            <a:alphaModFix/>
          </a:blip>
          <a:stretch>
            <a:fillRect/>
          </a:stretch>
        </p:blipFill>
        <p:spPr>
          <a:xfrm>
            <a:off x="472825" y="2632525"/>
            <a:ext cx="8198350" cy="1056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Punishment by Rewards</a:t>
            </a:r>
            <a:endParaRPr/>
          </a:p>
        </p:txBody>
      </p:sp>
      <p:sp>
        <p:nvSpPr>
          <p:cNvPr id="332" name="Google Shape;332;p21"/>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t>Based on the User input, after </a:t>
            </a:r>
            <a:r>
              <a:rPr lang="en" sz="1500"/>
              <a:t>preprocessing</a:t>
            </a:r>
            <a:r>
              <a:rPr lang="en" sz="1500"/>
              <a:t> of data, punishment of every crime will be predicted with sections. Also related </a:t>
            </a:r>
            <a:r>
              <a:rPr lang="en" sz="1500"/>
              <a:t>punishment</a:t>
            </a:r>
            <a:r>
              <a:rPr lang="en" sz="1500"/>
              <a:t> will be printed as as </a:t>
            </a:r>
            <a:r>
              <a:rPr lang="en" sz="1500"/>
              <a:t>separate</a:t>
            </a:r>
            <a:r>
              <a:rPr lang="en" sz="1500"/>
              <a:t> entity</a:t>
            </a:r>
            <a:endParaRPr sz="1500"/>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